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Jua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4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380CDB-C287-4971-9F36-5D2B5148ACAA}">
  <a:tblStyle styleId="{3E380CDB-C287-4971-9F36-5D2B5148ACA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45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Jua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어떠한 프로그램인지 간략한 설명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82edf0643_6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82edf0643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582edf0643_6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582edf0643_6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82edf0643_6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82edf0643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82edf0643_6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582edf0643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82edf0643_6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82edf0643_6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82edf0643_6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582edf0643_6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42abaa8d8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542abaa8d8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42abaa8d8_2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542abaa8d8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AWS - 끊김 없는 서버 관리를 위해서 (무중단 배포)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개인 컴퓨터 안 쓰는 이유 - 서버 안정성 + 전기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Nginx - 보안(실제 ip를 숨기기 위해서[reverse proxy])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React - 기존 html보다 렌더링이 빠르고, 프론트 담당자에 숙련도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Nest Js - 기능 테스트 간편함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Docker - 개발 환경 분리(버전 관리의 용이)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Jest - 테스트 코드를 만들어서 기능 테스트를 하기 위함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Rest API -  URL로 서버와 통신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582edf0643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1582edf0643_1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542abaa8d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542abaa8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542abaa8d8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542abaa8d8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82edf0643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ㅇㅇ</a:t>
            </a:r>
            <a:endParaRPr/>
          </a:p>
        </p:txBody>
      </p:sp>
      <p:sp>
        <p:nvSpPr>
          <p:cNvPr id="153" name="Google Shape;153;g1582edf0643_6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82edf0643_6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582edf0643_6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82edf0643_6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82edf0643_6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slide" Target="/ppt/slides/slide13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slide" Target="/ppt/slides/slide14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9.xml"/><Relationship Id="rId4" Type="http://schemas.openxmlformats.org/officeDocument/2006/relationships/slide" Target="/ppt/slides/slide11.xml"/><Relationship Id="rId5" Type="http://schemas.openxmlformats.org/officeDocument/2006/relationships/slide" Target="/ppt/slides/slide17.xml"/><Relationship Id="rId6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Relationship Id="rId4" Type="http://schemas.openxmlformats.org/officeDocument/2006/relationships/slide" Target="/ppt/slides/slide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4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4.xml"/><Relationship Id="rId4" Type="http://schemas.openxmlformats.org/officeDocument/2006/relationships/image" Target="../media/image13.png"/><Relationship Id="rId5" Type="http://schemas.openxmlformats.org/officeDocument/2006/relationships/slide" Target="/ppt/slides/slide25.xml"/><Relationship Id="rId6" Type="http://schemas.openxmlformats.org/officeDocument/2006/relationships/image" Target="../media/image5.png"/><Relationship Id="rId7" Type="http://schemas.openxmlformats.org/officeDocument/2006/relationships/slide" Target="/ppt/slides/slide26.xml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4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497189" y="883100"/>
            <a:ext cx="918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383232"/>
                </a:solidFill>
                <a:latin typeface="Jua"/>
                <a:ea typeface="Jua"/>
                <a:cs typeface="Jua"/>
                <a:sym typeface="Jua"/>
              </a:rPr>
              <a:t>‘나도’(NADO)</a:t>
            </a:r>
            <a:endParaRPr b="1" i="0" sz="4200" u="none" cap="none" strike="noStrike">
              <a:solidFill>
                <a:srgbClr val="38323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2877725" y="949574"/>
            <a:ext cx="6609300" cy="959700"/>
          </a:xfrm>
          <a:prstGeom prst="bracketPair">
            <a:avLst/>
          </a:prstGeom>
          <a:noFill/>
          <a:ln cap="flat" cmpd="sng" w="9525">
            <a:solidFill>
              <a:srgbClr val="554B4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97025" y="4860325"/>
            <a:ext cx="3293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김민준(32170533)</a:t>
            </a:r>
            <a:endParaRPr sz="21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</a:t>
            </a:r>
            <a:r>
              <a:rPr lang="en-US" sz="2100">
                <a:latin typeface="Jua"/>
                <a:ea typeface="Jua"/>
                <a:cs typeface="Jua"/>
                <a:sym typeface="Jua"/>
              </a:rPr>
              <a:t>이성재(32173057)</a:t>
            </a:r>
            <a:endParaRPr sz="21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한윤호(32154952)</a:t>
            </a:r>
            <a:endParaRPr sz="21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4463793" y="6591320"/>
            <a:ext cx="3200400" cy="0"/>
          </a:xfrm>
          <a:prstGeom prst="straightConnector1">
            <a:avLst/>
          </a:prstGeom>
          <a:noFill/>
          <a:ln cap="flat" cmpd="sng" w="9525">
            <a:solidFill>
              <a:srgbClr val="554B4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p13"/>
          <p:cNvSpPr txBox="1"/>
          <p:nvPr/>
        </p:nvSpPr>
        <p:spPr>
          <a:xfrm>
            <a:off x="4925150" y="6014725"/>
            <a:ext cx="2386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Jua"/>
                <a:ea typeface="Jua"/>
                <a:cs typeface="Jua"/>
                <a:sym typeface="Jua"/>
              </a:rPr>
              <a:t>2022-09-16</a:t>
            </a:r>
            <a:endParaRPr sz="2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152500" y="1518675"/>
            <a:ext cx="393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300">
                <a:solidFill>
                  <a:srgbClr val="383232"/>
                </a:solidFill>
                <a:latin typeface="Jua"/>
                <a:ea typeface="Jua"/>
                <a:cs typeface="Jua"/>
                <a:sym typeface="Jua"/>
              </a:rPr>
              <a:t>단국대 커피 배달 서비스</a:t>
            </a:r>
            <a:endParaRPr sz="100"/>
          </a:p>
        </p:txBody>
      </p:sp>
      <p:sp>
        <p:nvSpPr>
          <p:cNvPr id="91" name="Google Shape;91;p13"/>
          <p:cNvSpPr txBox="1"/>
          <p:nvPr/>
        </p:nvSpPr>
        <p:spPr>
          <a:xfrm>
            <a:off x="8932175" y="4506725"/>
            <a:ext cx="3146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조장: 태민규(32174774)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/>
        </p:nvSpPr>
        <p:spPr>
          <a:xfrm>
            <a:off x="2552875" y="1948650"/>
            <a:ext cx="8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2741850" y="2948975"/>
            <a:ext cx="6701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시연 사진이나 이미지</a:t>
            </a:r>
            <a:endParaRPr sz="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사람, 컵, 실내, 커피이(가) 표시된 사진&#10;&#10;자동 생성된 설명" id="206" name="Google Shape;2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/>
          <p:nvPr/>
        </p:nvSpPr>
        <p:spPr>
          <a:xfrm>
            <a:off x="2931160" y="2567935"/>
            <a:ext cx="6329700" cy="17220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4988164" y="2567935"/>
            <a:ext cx="221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3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동종업계 현황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50" y="1419950"/>
            <a:ext cx="4498825" cy="4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1646020" y="136907"/>
            <a:ext cx="33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동종업계 현황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1622475" y="813838"/>
            <a:ext cx="9431400" cy="585000"/>
          </a:xfrm>
          <a:prstGeom prst="roundRect">
            <a:avLst>
              <a:gd fmla="val 16667" name="adj"/>
            </a:avLst>
          </a:prstGeom>
          <a:solidFill>
            <a:srgbClr val="EFDB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Jua"/>
                <a:ea typeface="Jua"/>
                <a:cs typeface="Jua"/>
                <a:sym typeface="Jua"/>
              </a:rPr>
              <a:t>    배달의 민족                     다댐                     나도</a:t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1598063" y="813850"/>
            <a:ext cx="2368200" cy="585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Jua"/>
                <a:ea typeface="Jua"/>
                <a:cs typeface="Jua"/>
                <a:sym typeface="Jua"/>
              </a:rPr>
              <a:t>  </a:t>
            </a:r>
            <a:r>
              <a:rPr lang="en-US" sz="2600">
                <a:latin typeface="Jua"/>
                <a:ea typeface="Jua"/>
                <a:cs typeface="Jua"/>
                <a:sym typeface="Jua"/>
              </a:rPr>
              <a:t>배달의민족</a:t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4832450" y="2353804"/>
            <a:ext cx="6978300" cy="30648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F8E8E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F8E8E"/>
                </a:solidFill>
                <a:latin typeface="Jua"/>
                <a:ea typeface="Jua"/>
                <a:cs typeface="Jua"/>
                <a:sym typeface="Jua"/>
              </a:rPr>
              <a:t>소비자와 자영업자 양측으로부터 징수하는 수수료</a:t>
            </a:r>
            <a:endParaRPr sz="2000">
              <a:solidFill>
                <a:srgbClr val="8F8E8E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F8E8E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F8E8E"/>
                </a:solidFill>
                <a:latin typeface="Jua"/>
                <a:ea typeface="Jua"/>
                <a:cs typeface="Jua"/>
                <a:sym typeface="Jua"/>
              </a:rPr>
              <a:t>배달료 낚시</a:t>
            </a:r>
            <a:endParaRPr sz="2000">
              <a:solidFill>
                <a:srgbClr val="8F8E8E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F8E8E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F8E8E"/>
                </a:solidFill>
                <a:latin typeface="Jua"/>
                <a:ea typeface="Jua"/>
                <a:cs typeface="Jua"/>
                <a:sym typeface="Jua"/>
              </a:rPr>
              <a:t>울트라 콜을 통한 자영업자의 과중한 부담</a:t>
            </a:r>
            <a:endParaRPr sz="2000">
              <a:solidFill>
                <a:srgbClr val="8F8E8E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0" name="Google Shape;220;p24">
            <a:hlinkClick action="ppaction://hlinksldjump" r:id="rId4"/>
          </p:cNvPr>
          <p:cNvSpPr/>
          <p:nvPr/>
        </p:nvSpPr>
        <p:spPr>
          <a:xfrm>
            <a:off x="5154063" y="813850"/>
            <a:ext cx="2368200" cy="585000"/>
          </a:xfrm>
          <a:prstGeom prst="roundRect">
            <a:avLst>
              <a:gd fmla="val 16667" name="adj"/>
            </a:avLst>
          </a:prstGeom>
          <a:solidFill>
            <a:srgbClr val="EFDB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Jua"/>
                <a:ea typeface="Jua"/>
                <a:cs typeface="Jua"/>
                <a:sym typeface="Jua"/>
              </a:rPr>
              <a:t>다댐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/>
        </p:nvSpPr>
        <p:spPr>
          <a:xfrm>
            <a:off x="3961750" y="-4359525"/>
            <a:ext cx="5483400" cy="49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소비자와 자영업자 양측으로 부터 징수하는 수수료</a:t>
            </a:r>
            <a:endParaRPr sz="22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배달료 낚시</a:t>
            </a:r>
            <a:endParaRPr sz="22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울트라 콜을 통한 자영업자에게 과중되는 부담</a:t>
            </a:r>
            <a:endParaRPr sz="22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 txBox="1"/>
          <p:nvPr/>
        </p:nvSpPr>
        <p:spPr>
          <a:xfrm>
            <a:off x="1646020" y="136907"/>
            <a:ext cx="33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동종업계 현황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1622475" y="813838"/>
            <a:ext cx="9431400" cy="585000"/>
          </a:xfrm>
          <a:prstGeom prst="roundRect">
            <a:avLst>
              <a:gd fmla="val 16667" name="adj"/>
            </a:avLst>
          </a:prstGeom>
          <a:solidFill>
            <a:srgbClr val="EFDB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Jua"/>
                <a:ea typeface="Jua"/>
                <a:cs typeface="Jua"/>
                <a:sym typeface="Jua"/>
              </a:rPr>
              <a:t>    배달의 민족                 다댐                     나도</a:t>
            </a:r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4892400" y="813850"/>
            <a:ext cx="2538000" cy="585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Jua"/>
                <a:ea typeface="Jua"/>
                <a:cs typeface="Jua"/>
                <a:sym typeface="Jua"/>
              </a:rPr>
              <a:t>        다댐</a:t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4832450" y="2353804"/>
            <a:ext cx="6978300" cy="30648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사용감 조작이 불편한 UI/UX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불안정한 결제 시스템</a:t>
            </a:r>
            <a:endParaRPr sz="20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5736D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31" name="Google Shape;231;p25"/>
          <p:cNvGrpSpPr/>
          <p:nvPr/>
        </p:nvGrpSpPr>
        <p:grpSpPr>
          <a:xfrm>
            <a:off x="725763" y="2127538"/>
            <a:ext cx="3837000" cy="3821700"/>
            <a:chOff x="725763" y="2127538"/>
            <a:chExt cx="3837000" cy="3821700"/>
          </a:xfrm>
        </p:grpSpPr>
        <p:sp>
          <p:nvSpPr>
            <p:cNvPr id="232" name="Google Shape;232;p25"/>
            <p:cNvSpPr/>
            <p:nvPr/>
          </p:nvSpPr>
          <p:spPr>
            <a:xfrm>
              <a:off x="725763" y="2127538"/>
              <a:ext cx="3837000" cy="3821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9663" y="2353800"/>
              <a:ext cx="3369175" cy="3369175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34" name="Google Shape;234;p25">
            <a:hlinkClick action="ppaction://hlinksldjump" r:id="rId4"/>
          </p:cNvPr>
          <p:cNvSpPr/>
          <p:nvPr/>
        </p:nvSpPr>
        <p:spPr>
          <a:xfrm>
            <a:off x="8133875" y="813850"/>
            <a:ext cx="2538000" cy="585000"/>
          </a:xfrm>
          <a:prstGeom prst="roundRect">
            <a:avLst>
              <a:gd fmla="val 16667" name="adj"/>
            </a:avLst>
          </a:prstGeom>
          <a:solidFill>
            <a:srgbClr val="EFDB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Jua"/>
                <a:ea typeface="Jua"/>
                <a:cs typeface="Jua"/>
                <a:sym typeface="Jua"/>
              </a:rPr>
              <a:t>        나도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/>
        </p:nvSpPr>
        <p:spPr>
          <a:xfrm>
            <a:off x="1646020" y="136907"/>
            <a:ext cx="33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동종업계 현황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1622475" y="813838"/>
            <a:ext cx="9431400" cy="585000"/>
          </a:xfrm>
          <a:prstGeom prst="roundRect">
            <a:avLst>
              <a:gd fmla="val 16667" name="adj"/>
            </a:avLst>
          </a:prstGeom>
          <a:solidFill>
            <a:srgbClr val="EFDB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Jua"/>
                <a:ea typeface="Jua"/>
                <a:cs typeface="Jua"/>
                <a:sym typeface="Jua"/>
              </a:rPr>
              <a:t>    배달의 민족                 다댐                     </a:t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7990275" y="813850"/>
            <a:ext cx="3063600" cy="585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Jua"/>
                <a:ea typeface="Jua"/>
                <a:cs typeface="Jua"/>
                <a:sym typeface="Jua"/>
              </a:rPr>
              <a:t>        나도</a:t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4667650" y="2353800"/>
            <a:ext cx="7143300" cy="30648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피커의 개인 평점을 소비자에게 공개하는 것이 아닌 개발자의 자체 관리를 통해 악성 이용자 예방</a:t>
            </a:r>
            <a:endParaRPr sz="17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반대로 피커의 고의적인 물품 회손을 방지하기 위해 누적 신고제 도입</a:t>
            </a:r>
            <a:endParaRPr sz="17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전문 라이더들의 배달이 아닌 학생들의 같은 목적지로의 배달이기 때문에 친환경적</a:t>
            </a:r>
            <a:endParaRPr sz="17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75" y="2353599"/>
            <a:ext cx="3736142" cy="30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1732670" y="136882"/>
            <a:ext cx="33012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Insert Title Here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1732670" y="547152"/>
            <a:ext cx="473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54444"/>
                </a:solidFill>
              </a:rPr>
              <a:t>프로그램 여론</a:t>
            </a: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1574580" y="4939861"/>
            <a:ext cx="2526687" cy="1135117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7728256" y="4982427"/>
            <a:ext cx="2526600" cy="11352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2129235" y="5091920"/>
            <a:ext cx="141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75%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긍정</a:t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8282913" y="5091920"/>
            <a:ext cx="141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68%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부정</a:t>
            </a:r>
            <a:endParaRPr b="1" sz="4800">
              <a:solidFill>
                <a:schemeClr val="dk1"/>
              </a:solidFill>
            </a:endParaRPr>
          </a:p>
        </p:txBody>
      </p:sp>
      <p:grpSp>
        <p:nvGrpSpPr>
          <p:cNvPr id="256" name="Google Shape;256;p27"/>
          <p:cNvGrpSpPr/>
          <p:nvPr/>
        </p:nvGrpSpPr>
        <p:grpSpPr>
          <a:xfrm>
            <a:off x="1732670" y="2095194"/>
            <a:ext cx="2273351" cy="191592"/>
            <a:chOff x="1732670" y="2007476"/>
            <a:chExt cx="8873108" cy="747800"/>
          </a:xfrm>
        </p:grpSpPr>
        <p:sp>
          <p:nvSpPr>
            <p:cNvPr id="257" name="Google Shape;257;p27"/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27"/>
          <p:cNvGrpSpPr/>
          <p:nvPr/>
        </p:nvGrpSpPr>
        <p:grpSpPr>
          <a:xfrm>
            <a:off x="1732670" y="2320883"/>
            <a:ext cx="2273351" cy="191592"/>
            <a:chOff x="1732670" y="2007476"/>
            <a:chExt cx="8873108" cy="747800"/>
          </a:xfrm>
        </p:grpSpPr>
        <p:sp>
          <p:nvSpPr>
            <p:cNvPr id="268" name="Google Shape;268;p27"/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27"/>
          <p:cNvGrpSpPr/>
          <p:nvPr/>
        </p:nvGrpSpPr>
        <p:grpSpPr>
          <a:xfrm>
            <a:off x="1732670" y="2546572"/>
            <a:ext cx="2273351" cy="191592"/>
            <a:chOff x="1732670" y="2007476"/>
            <a:chExt cx="8873108" cy="747800"/>
          </a:xfrm>
        </p:grpSpPr>
        <p:sp>
          <p:nvSpPr>
            <p:cNvPr id="279" name="Google Shape;279;p27"/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27"/>
          <p:cNvGrpSpPr/>
          <p:nvPr/>
        </p:nvGrpSpPr>
        <p:grpSpPr>
          <a:xfrm>
            <a:off x="1732670" y="2772262"/>
            <a:ext cx="2273351" cy="191592"/>
            <a:chOff x="1732670" y="2007476"/>
            <a:chExt cx="8873108" cy="747800"/>
          </a:xfrm>
        </p:grpSpPr>
        <p:sp>
          <p:nvSpPr>
            <p:cNvPr id="290" name="Google Shape;290;p27"/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27"/>
          <p:cNvGrpSpPr/>
          <p:nvPr/>
        </p:nvGrpSpPr>
        <p:grpSpPr>
          <a:xfrm>
            <a:off x="1732670" y="2997951"/>
            <a:ext cx="2273351" cy="191592"/>
            <a:chOff x="1732670" y="2007476"/>
            <a:chExt cx="8873108" cy="747800"/>
          </a:xfrm>
        </p:grpSpPr>
        <p:sp>
          <p:nvSpPr>
            <p:cNvPr id="301" name="Google Shape;301;p27"/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27"/>
          <p:cNvGrpSpPr/>
          <p:nvPr/>
        </p:nvGrpSpPr>
        <p:grpSpPr>
          <a:xfrm>
            <a:off x="1732670" y="3223640"/>
            <a:ext cx="2273351" cy="191592"/>
            <a:chOff x="1732670" y="2007476"/>
            <a:chExt cx="8873108" cy="747800"/>
          </a:xfrm>
        </p:grpSpPr>
        <p:sp>
          <p:nvSpPr>
            <p:cNvPr id="312" name="Google Shape;312;p27"/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27"/>
          <p:cNvGrpSpPr/>
          <p:nvPr/>
        </p:nvGrpSpPr>
        <p:grpSpPr>
          <a:xfrm>
            <a:off x="1732670" y="3449329"/>
            <a:ext cx="2273351" cy="191592"/>
            <a:chOff x="1732670" y="2007476"/>
            <a:chExt cx="8873108" cy="747800"/>
          </a:xfrm>
        </p:grpSpPr>
        <p:sp>
          <p:nvSpPr>
            <p:cNvPr id="323" name="Google Shape;323;p27"/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27"/>
          <p:cNvSpPr/>
          <p:nvPr/>
        </p:nvSpPr>
        <p:spPr>
          <a:xfrm>
            <a:off x="1732670" y="367501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7"/>
          <p:cNvSpPr/>
          <p:nvPr/>
        </p:nvSpPr>
        <p:spPr>
          <a:xfrm>
            <a:off x="1963977" y="367501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7"/>
          <p:cNvSpPr/>
          <p:nvPr/>
        </p:nvSpPr>
        <p:spPr>
          <a:xfrm>
            <a:off x="2195283" y="367501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2426590" y="367501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7"/>
          <p:cNvSpPr/>
          <p:nvPr/>
        </p:nvSpPr>
        <p:spPr>
          <a:xfrm>
            <a:off x="2657896" y="3675017"/>
            <a:ext cx="191591" cy="1915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7"/>
          <p:cNvSpPr/>
          <p:nvPr/>
        </p:nvSpPr>
        <p:spPr>
          <a:xfrm>
            <a:off x="2889203" y="3675017"/>
            <a:ext cx="191591" cy="19159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7"/>
          <p:cNvSpPr/>
          <p:nvPr/>
        </p:nvSpPr>
        <p:spPr>
          <a:xfrm>
            <a:off x="3120510" y="3675017"/>
            <a:ext cx="191591" cy="19159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7"/>
          <p:cNvSpPr/>
          <p:nvPr/>
        </p:nvSpPr>
        <p:spPr>
          <a:xfrm>
            <a:off x="3351816" y="3675017"/>
            <a:ext cx="191591" cy="19159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3583123" y="3675017"/>
            <a:ext cx="191591" cy="19159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3814430" y="3675017"/>
            <a:ext cx="191591" cy="19159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" name="Google Shape;343;p27"/>
          <p:cNvGrpSpPr/>
          <p:nvPr/>
        </p:nvGrpSpPr>
        <p:grpSpPr>
          <a:xfrm>
            <a:off x="1732670" y="3900707"/>
            <a:ext cx="2273351" cy="191592"/>
            <a:chOff x="1732670" y="2007476"/>
            <a:chExt cx="8873108" cy="747800"/>
          </a:xfrm>
        </p:grpSpPr>
        <p:sp>
          <p:nvSpPr>
            <p:cNvPr id="344" name="Google Shape;344;p27"/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27"/>
          <p:cNvGrpSpPr/>
          <p:nvPr/>
        </p:nvGrpSpPr>
        <p:grpSpPr>
          <a:xfrm>
            <a:off x="1732670" y="4126397"/>
            <a:ext cx="2273351" cy="191592"/>
            <a:chOff x="1732670" y="2007476"/>
            <a:chExt cx="8873108" cy="747800"/>
          </a:xfrm>
        </p:grpSpPr>
        <p:sp>
          <p:nvSpPr>
            <p:cNvPr id="355" name="Google Shape;355;p27"/>
            <p:cNvSpPr/>
            <p:nvPr/>
          </p:nvSpPr>
          <p:spPr>
            <a:xfrm>
              <a:off x="1732670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2635482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3538294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4441106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5343918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6246730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7149542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8052354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8955166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9857978" y="2007476"/>
              <a:ext cx="747800" cy="7478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27"/>
          <p:cNvSpPr/>
          <p:nvPr/>
        </p:nvSpPr>
        <p:spPr>
          <a:xfrm>
            <a:off x="7854923" y="2097272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8086230" y="2097272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7"/>
          <p:cNvSpPr/>
          <p:nvPr/>
        </p:nvSpPr>
        <p:spPr>
          <a:xfrm>
            <a:off x="8317536" y="2097272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8548843" y="2097272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7"/>
          <p:cNvSpPr/>
          <p:nvPr/>
        </p:nvSpPr>
        <p:spPr>
          <a:xfrm>
            <a:off x="8780149" y="2097272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9011456" y="2097272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9242763" y="2097272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9474069" y="2097272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9705376" y="2097272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7"/>
          <p:cNvSpPr/>
          <p:nvPr/>
        </p:nvSpPr>
        <p:spPr>
          <a:xfrm>
            <a:off x="9936683" y="2097272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7"/>
          <p:cNvSpPr/>
          <p:nvPr/>
        </p:nvSpPr>
        <p:spPr>
          <a:xfrm>
            <a:off x="7854923" y="2322961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7"/>
          <p:cNvSpPr/>
          <p:nvPr/>
        </p:nvSpPr>
        <p:spPr>
          <a:xfrm>
            <a:off x="8086230" y="2322961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7"/>
          <p:cNvSpPr/>
          <p:nvPr/>
        </p:nvSpPr>
        <p:spPr>
          <a:xfrm>
            <a:off x="8317536" y="2322961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7"/>
          <p:cNvSpPr/>
          <p:nvPr/>
        </p:nvSpPr>
        <p:spPr>
          <a:xfrm>
            <a:off x="8548843" y="2322961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8780149" y="2322961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7"/>
          <p:cNvSpPr/>
          <p:nvPr/>
        </p:nvSpPr>
        <p:spPr>
          <a:xfrm>
            <a:off x="9011456" y="2322961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9242763" y="2322961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7"/>
          <p:cNvSpPr/>
          <p:nvPr/>
        </p:nvSpPr>
        <p:spPr>
          <a:xfrm>
            <a:off x="9474069" y="2322961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9705376" y="2322961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9936683" y="2322961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7854923" y="254865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8086230" y="254865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8317536" y="254865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8548843" y="254865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8780149" y="254865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9011456" y="254865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9242763" y="254865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9474069" y="254865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9705376" y="254865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9936683" y="254865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7854923" y="277434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8086230" y="277434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7"/>
          <p:cNvSpPr/>
          <p:nvPr/>
        </p:nvSpPr>
        <p:spPr>
          <a:xfrm>
            <a:off x="8317536" y="277434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8548843" y="277434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7"/>
          <p:cNvSpPr/>
          <p:nvPr/>
        </p:nvSpPr>
        <p:spPr>
          <a:xfrm>
            <a:off x="8780149" y="277434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7"/>
          <p:cNvSpPr/>
          <p:nvPr/>
        </p:nvSpPr>
        <p:spPr>
          <a:xfrm>
            <a:off x="9011456" y="277434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9242763" y="277434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7"/>
          <p:cNvSpPr/>
          <p:nvPr/>
        </p:nvSpPr>
        <p:spPr>
          <a:xfrm>
            <a:off x="9474069" y="277434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7"/>
          <p:cNvSpPr/>
          <p:nvPr/>
        </p:nvSpPr>
        <p:spPr>
          <a:xfrm>
            <a:off x="9705376" y="277434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7"/>
          <p:cNvSpPr/>
          <p:nvPr/>
        </p:nvSpPr>
        <p:spPr>
          <a:xfrm>
            <a:off x="9936683" y="2774340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7"/>
          <p:cNvSpPr/>
          <p:nvPr/>
        </p:nvSpPr>
        <p:spPr>
          <a:xfrm>
            <a:off x="7854923" y="3000029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8086230" y="3000029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/>
          <p:nvPr/>
        </p:nvSpPr>
        <p:spPr>
          <a:xfrm>
            <a:off x="8317536" y="3000029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7"/>
          <p:cNvSpPr/>
          <p:nvPr/>
        </p:nvSpPr>
        <p:spPr>
          <a:xfrm>
            <a:off x="8548843" y="3000029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7"/>
          <p:cNvSpPr/>
          <p:nvPr/>
        </p:nvSpPr>
        <p:spPr>
          <a:xfrm>
            <a:off x="8780149" y="3000029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7"/>
          <p:cNvSpPr/>
          <p:nvPr/>
        </p:nvSpPr>
        <p:spPr>
          <a:xfrm>
            <a:off x="9011456" y="3000029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9242763" y="3000029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7"/>
          <p:cNvSpPr/>
          <p:nvPr/>
        </p:nvSpPr>
        <p:spPr>
          <a:xfrm>
            <a:off x="9474069" y="3000029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7"/>
          <p:cNvSpPr/>
          <p:nvPr/>
        </p:nvSpPr>
        <p:spPr>
          <a:xfrm>
            <a:off x="9705376" y="3000029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7"/>
          <p:cNvSpPr/>
          <p:nvPr/>
        </p:nvSpPr>
        <p:spPr>
          <a:xfrm>
            <a:off x="9936683" y="3000029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7"/>
          <p:cNvSpPr/>
          <p:nvPr/>
        </p:nvSpPr>
        <p:spPr>
          <a:xfrm>
            <a:off x="7854923" y="3225718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7"/>
          <p:cNvSpPr/>
          <p:nvPr/>
        </p:nvSpPr>
        <p:spPr>
          <a:xfrm>
            <a:off x="8086230" y="3225718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7"/>
          <p:cNvSpPr/>
          <p:nvPr/>
        </p:nvSpPr>
        <p:spPr>
          <a:xfrm>
            <a:off x="8317536" y="3225718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7"/>
          <p:cNvSpPr/>
          <p:nvPr/>
        </p:nvSpPr>
        <p:spPr>
          <a:xfrm>
            <a:off x="8548843" y="3225718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7"/>
          <p:cNvSpPr/>
          <p:nvPr/>
        </p:nvSpPr>
        <p:spPr>
          <a:xfrm>
            <a:off x="8780149" y="3225718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7"/>
          <p:cNvSpPr/>
          <p:nvPr/>
        </p:nvSpPr>
        <p:spPr>
          <a:xfrm>
            <a:off x="9011456" y="3225718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7"/>
          <p:cNvSpPr/>
          <p:nvPr/>
        </p:nvSpPr>
        <p:spPr>
          <a:xfrm>
            <a:off x="9242763" y="3225718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7"/>
          <p:cNvSpPr/>
          <p:nvPr/>
        </p:nvSpPr>
        <p:spPr>
          <a:xfrm>
            <a:off x="9474069" y="3225718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7"/>
          <p:cNvSpPr/>
          <p:nvPr/>
        </p:nvSpPr>
        <p:spPr>
          <a:xfrm>
            <a:off x="9705376" y="3225718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7"/>
          <p:cNvSpPr/>
          <p:nvPr/>
        </p:nvSpPr>
        <p:spPr>
          <a:xfrm>
            <a:off x="9936683" y="3225718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7"/>
          <p:cNvSpPr/>
          <p:nvPr/>
        </p:nvSpPr>
        <p:spPr>
          <a:xfrm>
            <a:off x="7854923" y="3451407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7"/>
          <p:cNvSpPr/>
          <p:nvPr/>
        </p:nvSpPr>
        <p:spPr>
          <a:xfrm>
            <a:off x="8086230" y="3451407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7"/>
          <p:cNvSpPr/>
          <p:nvPr/>
        </p:nvSpPr>
        <p:spPr>
          <a:xfrm>
            <a:off x="8317536" y="3451407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7"/>
          <p:cNvSpPr/>
          <p:nvPr/>
        </p:nvSpPr>
        <p:spPr>
          <a:xfrm>
            <a:off x="8548843" y="3451407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7"/>
          <p:cNvSpPr/>
          <p:nvPr/>
        </p:nvSpPr>
        <p:spPr>
          <a:xfrm>
            <a:off x="8780149" y="3451407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7"/>
          <p:cNvSpPr/>
          <p:nvPr/>
        </p:nvSpPr>
        <p:spPr>
          <a:xfrm>
            <a:off x="9011456" y="3451407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7"/>
          <p:cNvSpPr/>
          <p:nvPr/>
        </p:nvSpPr>
        <p:spPr>
          <a:xfrm>
            <a:off x="9242763" y="3451407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7"/>
          <p:cNvSpPr/>
          <p:nvPr/>
        </p:nvSpPr>
        <p:spPr>
          <a:xfrm>
            <a:off x="9474069" y="3451407"/>
            <a:ext cx="191700" cy="19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7"/>
          <p:cNvSpPr/>
          <p:nvPr/>
        </p:nvSpPr>
        <p:spPr>
          <a:xfrm>
            <a:off x="9705376" y="3451407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7"/>
          <p:cNvSpPr/>
          <p:nvPr/>
        </p:nvSpPr>
        <p:spPr>
          <a:xfrm>
            <a:off x="9936683" y="3451407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7"/>
          <p:cNvSpPr/>
          <p:nvPr/>
        </p:nvSpPr>
        <p:spPr>
          <a:xfrm>
            <a:off x="7854923" y="367709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7"/>
          <p:cNvSpPr/>
          <p:nvPr/>
        </p:nvSpPr>
        <p:spPr>
          <a:xfrm>
            <a:off x="8086230" y="367709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7"/>
          <p:cNvSpPr/>
          <p:nvPr/>
        </p:nvSpPr>
        <p:spPr>
          <a:xfrm>
            <a:off x="8317536" y="367709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7"/>
          <p:cNvSpPr/>
          <p:nvPr/>
        </p:nvSpPr>
        <p:spPr>
          <a:xfrm>
            <a:off x="8548843" y="367709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7"/>
          <p:cNvSpPr/>
          <p:nvPr/>
        </p:nvSpPr>
        <p:spPr>
          <a:xfrm>
            <a:off x="8780149" y="367709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7"/>
          <p:cNvSpPr/>
          <p:nvPr/>
        </p:nvSpPr>
        <p:spPr>
          <a:xfrm>
            <a:off x="9011456" y="367709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7"/>
          <p:cNvSpPr/>
          <p:nvPr/>
        </p:nvSpPr>
        <p:spPr>
          <a:xfrm>
            <a:off x="9242763" y="367709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7"/>
          <p:cNvSpPr/>
          <p:nvPr/>
        </p:nvSpPr>
        <p:spPr>
          <a:xfrm>
            <a:off x="9474069" y="367709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7"/>
          <p:cNvSpPr/>
          <p:nvPr/>
        </p:nvSpPr>
        <p:spPr>
          <a:xfrm>
            <a:off x="9705376" y="367709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7"/>
          <p:cNvSpPr/>
          <p:nvPr/>
        </p:nvSpPr>
        <p:spPr>
          <a:xfrm>
            <a:off x="9936683" y="367709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7"/>
          <p:cNvSpPr/>
          <p:nvPr/>
        </p:nvSpPr>
        <p:spPr>
          <a:xfrm>
            <a:off x="7854923" y="390278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7"/>
          <p:cNvSpPr/>
          <p:nvPr/>
        </p:nvSpPr>
        <p:spPr>
          <a:xfrm>
            <a:off x="8086230" y="390278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7"/>
          <p:cNvSpPr/>
          <p:nvPr/>
        </p:nvSpPr>
        <p:spPr>
          <a:xfrm>
            <a:off x="8317536" y="390278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7"/>
          <p:cNvSpPr/>
          <p:nvPr/>
        </p:nvSpPr>
        <p:spPr>
          <a:xfrm>
            <a:off x="8548843" y="390278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7"/>
          <p:cNvSpPr/>
          <p:nvPr/>
        </p:nvSpPr>
        <p:spPr>
          <a:xfrm>
            <a:off x="8780149" y="390278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7"/>
          <p:cNvSpPr/>
          <p:nvPr/>
        </p:nvSpPr>
        <p:spPr>
          <a:xfrm>
            <a:off x="9011456" y="390278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/>
          <p:nvPr/>
        </p:nvSpPr>
        <p:spPr>
          <a:xfrm>
            <a:off x="9242763" y="390278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7"/>
          <p:cNvSpPr/>
          <p:nvPr/>
        </p:nvSpPr>
        <p:spPr>
          <a:xfrm>
            <a:off x="9474069" y="390278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7"/>
          <p:cNvSpPr/>
          <p:nvPr/>
        </p:nvSpPr>
        <p:spPr>
          <a:xfrm>
            <a:off x="9705376" y="390278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7"/>
          <p:cNvSpPr/>
          <p:nvPr/>
        </p:nvSpPr>
        <p:spPr>
          <a:xfrm>
            <a:off x="9936683" y="390278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7"/>
          <p:cNvSpPr/>
          <p:nvPr/>
        </p:nvSpPr>
        <p:spPr>
          <a:xfrm>
            <a:off x="7854923" y="412847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7"/>
          <p:cNvSpPr/>
          <p:nvPr/>
        </p:nvSpPr>
        <p:spPr>
          <a:xfrm>
            <a:off x="8086230" y="412847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7"/>
          <p:cNvSpPr/>
          <p:nvPr/>
        </p:nvSpPr>
        <p:spPr>
          <a:xfrm>
            <a:off x="8317536" y="412847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7"/>
          <p:cNvSpPr/>
          <p:nvPr/>
        </p:nvSpPr>
        <p:spPr>
          <a:xfrm>
            <a:off x="8548843" y="412847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7"/>
          <p:cNvSpPr/>
          <p:nvPr/>
        </p:nvSpPr>
        <p:spPr>
          <a:xfrm>
            <a:off x="8780149" y="412847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7"/>
          <p:cNvSpPr/>
          <p:nvPr/>
        </p:nvSpPr>
        <p:spPr>
          <a:xfrm>
            <a:off x="9011456" y="412847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9242763" y="412847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7"/>
          <p:cNvSpPr/>
          <p:nvPr/>
        </p:nvSpPr>
        <p:spPr>
          <a:xfrm>
            <a:off x="9474069" y="412847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7"/>
          <p:cNvSpPr/>
          <p:nvPr/>
        </p:nvSpPr>
        <p:spPr>
          <a:xfrm>
            <a:off x="9705376" y="412847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7"/>
          <p:cNvSpPr/>
          <p:nvPr/>
        </p:nvSpPr>
        <p:spPr>
          <a:xfrm>
            <a:off x="9936683" y="4128475"/>
            <a:ext cx="191700" cy="1917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7"/>
          <p:cNvSpPr txBox="1"/>
          <p:nvPr/>
        </p:nvSpPr>
        <p:spPr>
          <a:xfrm>
            <a:off x="8021800" y="740175"/>
            <a:ext cx="4275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Jua"/>
                <a:ea typeface="Jua"/>
                <a:cs typeface="Jua"/>
                <a:sym typeface="Jua"/>
              </a:rPr>
              <a:t>1</a:t>
            </a:r>
            <a:r>
              <a:rPr lang="en-US" sz="4400">
                <a:latin typeface="Jua"/>
                <a:ea typeface="Jua"/>
                <a:cs typeface="Jua"/>
                <a:sym typeface="Jua"/>
              </a:rPr>
              <a:t>번 템플릿</a:t>
            </a:r>
            <a:endParaRPr sz="44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8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8"/>
          <p:cNvSpPr txBox="1"/>
          <p:nvPr/>
        </p:nvSpPr>
        <p:spPr>
          <a:xfrm>
            <a:off x="1732670" y="136882"/>
            <a:ext cx="33012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Insert Title Here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" name="Google Shape;472;p28"/>
          <p:cNvGrpSpPr/>
          <p:nvPr/>
        </p:nvGrpSpPr>
        <p:grpSpPr>
          <a:xfrm>
            <a:off x="1860331" y="2326664"/>
            <a:ext cx="1965434" cy="1965434"/>
            <a:chOff x="2306320" y="2052320"/>
            <a:chExt cx="2633542" cy="2633542"/>
          </a:xfrm>
        </p:grpSpPr>
        <p:sp>
          <p:nvSpPr>
            <p:cNvPr id="473" name="Google Shape;473;p28"/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fmla="val 16029660" name="adj1"/>
                <a:gd fmla="val 21546426" name="adj2"/>
              </a:avLst>
            </a:prstGeom>
            <a:noFill/>
            <a:ln cap="flat" cmpd="sng" w="381000">
              <a:solidFill>
                <a:srgbClr val="EFDBC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fmla="val 5320067" name="adj1"/>
                <a:gd fmla="val 0" name="adj2"/>
              </a:avLst>
            </a:prstGeom>
            <a:noFill/>
            <a:ln cap="flat" cmpd="sng" w="3810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28"/>
          <p:cNvGrpSpPr/>
          <p:nvPr/>
        </p:nvGrpSpPr>
        <p:grpSpPr>
          <a:xfrm>
            <a:off x="8237464" y="2326647"/>
            <a:ext cx="1965412" cy="1965412"/>
            <a:chOff x="2306320" y="2052320"/>
            <a:chExt cx="2633542" cy="2633542"/>
          </a:xfrm>
        </p:grpSpPr>
        <p:sp>
          <p:nvSpPr>
            <p:cNvPr id="476" name="Google Shape;476;p28"/>
            <p:cNvSpPr/>
            <p:nvPr/>
          </p:nvSpPr>
          <p:spPr>
            <a:xfrm rot="5400000">
              <a:off x="2306320" y="2052320"/>
              <a:ext cx="2633542" cy="2633542"/>
            </a:xfrm>
            <a:prstGeom prst="arc">
              <a:avLst>
                <a:gd fmla="val 14005023" name="adj1"/>
                <a:gd fmla="val 21546426" name="adj2"/>
              </a:avLst>
            </a:prstGeom>
            <a:noFill/>
            <a:ln cap="flat" cmpd="sng" w="381000">
              <a:solidFill>
                <a:srgbClr val="EFDBC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2306320" y="2052320"/>
              <a:ext cx="2633542" cy="2633542"/>
            </a:xfrm>
            <a:prstGeom prst="arc">
              <a:avLst>
                <a:gd fmla="val 5320067" name="adj1"/>
                <a:gd fmla="val 19460305" name="adj2"/>
              </a:avLst>
            </a:prstGeom>
            <a:noFill/>
            <a:ln cap="flat" cmpd="sng" w="3810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p28"/>
          <p:cNvSpPr txBox="1"/>
          <p:nvPr/>
        </p:nvSpPr>
        <p:spPr>
          <a:xfrm>
            <a:off x="2340346" y="3016993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rPr>
              <a:t>75%</a:t>
            </a:r>
            <a:endParaRPr b="1" sz="3200">
              <a:solidFill>
                <a:srgbClr val="554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8"/>
          <p:cNvSpPr txBox="1"/>
          <p:nvPr/>
        </p:nvSpPr>
        <p:spPr>
          <a:xfrm>
            <a:off x="8717498" y="3016993"/>
            <a:ext cx="1005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rPr>
              <a:t>67%</a:t>
            </a:r>
            <a:endParaRPr b="1" sz="3200">
              <a:solidFill>
                <a:srgbClr val="554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8"/>
          <p:cNvSpPr/>
          <p:nvPr/>
        </p:nvSpPr>
        <p:spPr>
          <a:xfrm>
            <a:off x="1574580" y="4939861"/>
            <a:ext cx="2526687" cy="1135117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8"/>
          <p:cNvSpPr/>
          <p:nvPr/>
        </p:nvSpPr>
        <p:spPr>
          <a:xfrm>
            <a:off x="7956856" y="4982427"/>
            <a:ext cx="2526600" cy="1135200"/>
          </a:xfrm>
          <a:prstGeom prst="bracketPair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8"/>
          <p:cNvSpPr txBox="1"/>
          <p:nvPr/>
        </p:nvSpPr>
        <p:spPr>
          <a:xfrm>
            <a:off x="2116325" y="5091925"/>
            <a:ext cx="162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긍정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8"/>
          <p:cNvSpPr txBox="1"/>
          <p:nvPr/>
        </p:nvSpPr>
        <p:spPr>
          <a:xfrm>
            <a:off x="8093576" y="5091925"/>
            <a:ext cx="2390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부정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8"/>
          <p:cNvSpPr txBox="1"/>
          <p:nvPr/>
        </p:nvSpPr>
        <p:spPr>
          <a:xfrm>
            <a:off x="7945600" y="740175"/>
            <a:ext cx="4275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Jua"/>
                <a:ea typeface="Jua"/>
                <a:cs typeface="Jua"/>
                <a:sym typeface="Jua"/>
              </a:rPr>
              <a:t>2번 템플릿</a:t>
            </a:r>
            <a:endParaRPr sz="4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85" name="Google Shape;485;p28"/>
          <p:cNvSpPr txBox="1"/>
          <p:nvPr/>
        </p:nvSpPr>
        <p:spPr>
          <a:xfrm>
            <a:off x="1732670" y="547152"/>
            <a:ext cx="473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54444"/>
                </a:solidFill>
              </a:rPr>
              <a:t>프로그램 여론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9"/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9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4400">
                <a:solidFill>
                  <a:schemeClr val="lt1"/>
                </a:solidFill>
              </a:rPr>
              <a:t>4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9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개발 환경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9694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0"/>
          <p:cNvSpPr/>
          <p:nvPr/>
        </p:nvSpPr>
        <p:spPr>
          <a:xfrm>
            <a:off x="455425" y="6107900"/>
            <a:ext cx="321600" cy="46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1"/>
          <p:cNvSpPr/>
          <p:nvPr/>
        </p:nvSpPr>
        <p:spPr>
          <a:xfrm>
            <a:off x="739147" y="1889617"/>
            <a:ext cx="3301225" cy="33012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1"/>
          <p:cNvSpPr/>
          <p:nvPr/>
        </p:nvSpPr>
        <p:spPr>
          <a:xfrm>
            <a:off x="4445387" y="1889617"/>
            <a:ext cx="3301225" cy="3301225"/>
          </a:xfrm>
          <a:prstGeom prst="ellipse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1"/>
          <p:cNvSpPr/>
          <p:nvPr/>
        </p:nvSpPr>
        <p:spPr>
          <a:xfrm>
            <a:off x="8100120" y="1889616"/>
            <a:ext cx="3301225" cy="33012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1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1"/>
          <p:cNvSpPr txBox="1"/>
          <p:nvPr/>
        </p:nvSpPr>
        <p:spPr>
          <a:xfrm>
            <a:off x="1732670" y="136882"/>
            <a:ext cx="33012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Insert Title Here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1"/>
          <p:cNvSpPr txBox="1"/>
          <p:nvPr/>
        </p:nvSpPr>
        <p:spPr>
          <a:xfrm>
            <a:off x="1732670" y="547152"/>
            <a:ext cx="47371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/>
          </a:p>
        </p:txBody>
      </p:sp>
      <p:sp>
        <p:nvSpPr>
          <p:cNvPr id="510" name="Google Shape;510;p31"/>
          <p:cNvSpPr/>
          <p:nvPr/>
        </p:nvSpPr>
        <p:spPr>
          <a:xfrm>
            <a:off x="7469901" y="1121487"/>
            <a:ext cx="2241629" cy="1205177"/>
          </a:xfrm>
          <a:custGeom>
            <a:rect b="b" l="l" r="r" t="t"/>
            <a:pathLst>
              <a:path extrusionOk="0" h="1205177" w="2241629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차" id="511" name="Google Shape;5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258" y="2326664"/>
            <a:ext cx="2336423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케이크 조각" id="512" name="Google Shape;51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1972" y="2497515"/>
            <a:ext cx="2336423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포크와 나이프" id="513" name="Google Shape;51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4227" y="2576731"/>
            <a:ext cx="1954606" cy="195460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1"/>
          <p:cNvSpPr txBox="1"/>
          <p:nvPr/>
        </p:nvSpPr>
        <p:spPr>
          <a:xfrm>
            <a:off x="8251249" y="5751926"/>
            <a:ext cx="34229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Insert Title Here</a:t>
            </a:r>
            <a:endParaRPr b="1"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1"/>
          <p:cNvSpPr txBox="1"/>
          <p:nvPr/>
        </p:nvSpPr>
        <p:spPr>
          <a:xfrm>
            <a:off x="678342" y="5808872"/>
            <a:ext cx="34229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Insert Title Here</a:t>
            </a:r>
            <a:endParaRPr b="1"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1"/>
          <p:cNvSpPr txBox="1"/>
          <p:nvPr/>
        </p:nvSpPr>
        <p:spPr>
          <a:xfrm>
            <a:off x="4475201" y="5808872"/>
            <a:ext cx="34229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Insert Title Here</a:t>
            </a:r>
            <a:endParaRPr b="1"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2235315" y="139167"/>
            <a:ext cx="348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Table of Contents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00" name="Google Shape;100;p14"/>
          <p:cNvGrpSpPr/>
          <p:nvPr/>
        </p:nvGrpSpPr>
        <p:grpSpPr>
          <a:xfrm>
            <a:off x="1493520" y="2052320"/>
            <a:ext cx="4970770" cy="523200"/>
            <a:chOff x="1493520" y="2052320"/>
            <a:chExt cx="4970770" cy="523200"/>
          </a:xfrm>
        </p:grpSpPr>
        <p:sp>
          <p:nvSpPr>
            <p:cNvPr id="101" name="Google Shape;101;p14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개발 목적</a:t>
              </a:r>
              <a:endParaRPr b="1" sz="2800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1493520" y="3051676"/>
            <a:ext cx="4970800" cy="523220"/>
            <a:chOff x="1493520" y="2052320"/>
            <a:chExt cx="4970800" cy="523220"/>
          </a:xfrm>
        </p:grpSpPr>
        <p:sp>
          <p:nvSpPr>
            <p:cNvPr id="104" name="Google Shape;104;p14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 u="sng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action="ppaction://hlinksldjump" r:id="rId3"/>
                </a:rPr>
                <a:t>기능</a:t>
              </a:r>
              <a:endParaRPr b="1" sz="2800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1493520" y="4051032"/>
            <a:ext cx="4970800" cy="523220"/>
            <a:chOff x="1493520" y="2052320"/>
            <a:chExt cx="4970800" cy="523220"/>
          </a:xfrm>
        </p:grpSpPr>
        <p:sp>
          <p:nvSpPr>
            <p:cNvPr id="107" name="Google Shape;107;p14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 u="sng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action="ppaction://hlinksldjump" r:id="rId4"/>
                </a:rPr>
                <a:t>동종업계 현황</a:t>
              </a:r>
              <a:endParaRPr b="1" sz="2800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1493520" y="5050388"/>
            <a:ext cx="4970800" cy="523220"/>
            <a:chOff x="1493520" y="2052320"/>
            <a:chExt cx="4970800" cy="523220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 u="sng">
                  <a:solidFill>
                    <a:schemeClr val="hlink"/>
                  </a:solidFill>
                  <a:latin typeface="Jua"/>
                  <a:ea typeface="Jua"/>
                  <a:cs typeface="Jua"/>
                  <a:sym typeface="Jua"/>
                  <a:hlinkClick action="ppaction://hlinksldjump" r:id="rId5"/>
                </a:rPr>
                <a:t>개발 방법 및 개발 일정</a:t>
              </a:r>
              <a:endParaRPr b="1" sz="2800">
                <a:solidFill>
                  <a:srgbClr val="554B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004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descr="컵, 테이블, 실내, 앉아있는이(가) 표시된 사진&#10;&#10;자동 생성된 설명" id="112" name="Google Shape;11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7731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2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2"/>
          <p:cNvSpPr txBox="1"/>
          <p:nvPr/>
        </p:nvSpPr>
        <p:spPr>
          <a:xfrm>
            <a:off x="1732670" y="136882"/>
            <a:ext cx="33012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Insert Title Here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2"/>
          <p:cNvSpPr txBox="1"/>
          <p:nvPr/>
        </p:nvSpPr>
        <p:spPr>
          <a:xfrm>
            <a:off x="1732670" y="547152"/>
            <a:ext cx="47371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제목을 입력하세요</a:t>
            </a:r>
            <a:endParaRPr/>
          </a:p>
        </p:txBody>
      </p:sp>
      <p:sp>
        <p:nvSpPr>
          <p:cNvPr id="524" name="Google Shape;524;p32"/>
          <p:cNvSpPr/>
          <p:nvPr/>
        </p:nvSpPr>
        <p:spPr>
          <a:xfrm>
            <a:off x="7469901" y="1121487"/>
            <a:ext cx="2241629" cy="1205177"/>
          </a:xfrm>
          <a:custGeom>
            <a:rect b="b" l="l" r="r" t="t"/>
            <a:pathLst>
              <a:path extrusionOk="0" h="1205177" w="2241629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5" name="Google Shape;525;p32"/>
          <p:cNvGraphicFramePr/>
          <p:nvPr/>
        </p:nvGraphicFramePr>
        <p:xfrm>
          <a:off x="1732670" y="14613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{3E380CDB-C287-4971-9F36-5D2B5148ACAA}</a:tableStyleId>
              </a:tblPr>
              <a:tblGrid>
                <a:gridCol w="3293400"/>
                <a:gridCol w="3293400"/>
                <a:gridCol w="3293400"/>
              </a:tblGrid>
              <a:tr h="606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ABC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ABC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B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ABC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BC7"/>
                    </a:solidFill>
                  </a:tcPr>
                </a:tc>
              </a:tr>
              <a:tr h="606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6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POINT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ELEMENT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ELEMENT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  <a:tr h="60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Insert Text Here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BB2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554B4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33"/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532" name="Google Shape;532;p33"/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4" name="Google Shape;534;p33"/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535" name="Google Shape;535;p33"/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69803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33"/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37" name="Google Shape;537;p33"/>
            <p:cNvSpPr txBox="1"/>
            <p:nvPr/>
          </p:nvSpPr>
          <p:spPr>
            <a:xfrm>
              <a:off x="4485866" y="2772253"/>
              <a:ext cx="3446700" cy="12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Thank You</a:t>
              </a:r>
              <a:endParaRPr>
                <a:latin typeface="Jua"/>
                <a:ea typeface="Jua"/>
                <a:cs typeface="Jua"/>
                <a:sym typeface="Ju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감사합니다</a:t>
              </a:r>
              <a:endParaRPr sz="4400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34"/>
          <p:cNvGrpSpPr/>
          <p:nvPr/>
        </p:nvGrpSpPr>
        <p:grpSpPr>
          <a:xfrm>
            <a:off x="3509189" y="1052837"/>
            <a:ext cx="5173578" cy="4752275"/>
            <a:chOff x="3693293" y="1221851"/>
            <a:chExt cx="4805925" cy="4414561"/>
          </a:xfrm>
        </p:grpSpPr>
        <p:grpSp>
          <p:nvGrpSpPr>
            <p:cNvPr id="544" name="Google Shape;544;p34"/>
            <p:cNvGrpSpPr/>
            <p:nvPr/>
          </p:nvGrpSpPr>
          <p:grpSpPr>
            <a:xfrm>
              <a:off x="3693293" y="1221851"/>
              <a:ext cx="4805925" cy="4414561"/>
              <a:chOff x="3180080" y="477520"/>
              <a:chExt cx="6238220" cy="5730220"/>
            </a:xfrm>
          </p:grpSpPr>
          <p:sp>
            <p:nvSpPr>
              <p:cNvPr id="545" name="Google Shape;545;p34"/>
              <p:cNvSpPr/>
              <p:nvPr/>
            </p:nvSpPr>
            <p:spPr>
              <a:xfrm>
                <a:off x="3180080" y="650240"/>
                <a:ext cx="5557500" cy="5557500"/>
              </a:xfrm>
              <a:prstGeom prst="ellipse">
                <a:avLst/>
              </a:pr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6" name="Google Shape;546;p34"/>
              <p:cNvGrpSpPr/>
              <p:nvPr/>
            </p:nvGrpSpPr>
            <p:grpSpPr>
              <a:xfrm>
                <a:off x="3413760" y="477520"/>
                <a:ext cx="6004540" cy="5557500"/>
                <a:chOff x="3413760" y="477520"/>
                <a:chExt cx="6004540" cy="5557500"/>
              </a:xfrm>
            </p:grpSpPr>
            <p:sp>
              <p:nvSpPr>
                <p:cNvPr id="547" name="Google Shape;547;p34"/>
                <p:cNvSpPr/>
                <p:nvPr/>
              </p:nvSpPr>
              <p:spPr>
                <a:xfrm>
                  <a:off x="3860800" y="477520"/>
                  <a:ext cx="5557500" cy="5557500"/>
                </a:xfrm>
                <a:prstGeom prst="ellipse">
                  <a:avLst/>
                </a:prstGeom>
                <a:solidFill>
                  <a:srgbClr val="EFDBC7">
                    <a:alpha val="698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8" name="Google Shape;548;p34"/>
                <p:cNvSpPr/>
                <p:nvPr/>
              </p:nvSpPr>
              <p:spPr>
                <a:xfrm>
                  <a:off x="3413760" y="477520"/>
                  <a:ext cx="5557500" cy="5557500"/>
                </a:xfrm>
                <a:prstGeom prst="ellipse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49" name="Google Shape;549;p34"/>
            <p:cNvSpPr txBox="1"/>
            <p:nvPr/>
          </p:nvSpPr>
          <p:spPr>
            <a:xfrm>
              <a:off x="4485866" y="2772253"/>
              <a:ext cx="3446700" cy="7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Q&amp;A</a:t>
              </a:r>
              <a:endParaRPr sz="4400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"/>
          <p:cNvSpPr/>
          <p:nvPr/>
        </p:nvSpPr>
        <p:spPr>
          <a:xfrm>
            <a:off x="-181275" y="-60425"/>
            <a:ext cx="12870000" cy="7069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275" y="535775"/>
            <a:ext cx="4110424" cy="61698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6"/>
          <p:cNvSpPr txBox="1"/>
          <p:nvPr/>
        </p:nvSpPr>
        <p:spPr>
          <a:xfrm>
            <a:off x="6386825" y="2536200"/>
            <a:ext cx="4688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국내에서</a:t>
            </a:r>
            <a:r>
              <a:rPr lang="en-US" sz="2500">
                <a:latin typeface="Jua"/>
                <a:ea typeface="Jua"/>
                <a:cs typeface="Jua"/>
                <a:sym typeface="Jua"/>
              </a:rPr>
              <a:t> 가파른 대학 9위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최고 기울기 : 16.6도</a:t>
            </a:r>
            <a:endParaRPr sz="25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Jua"/>
                <a:ea typeface="Jua"/>
                <a:cs typeface="Jua"/>
                <a:sym typeface="Jua"/>
              </a:rPr>
              <a:t>평균 기울기 : 9.9도</a:t>
            </a:r>
            <a:endParaRPr sz="2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61" name="Google Shape;561;p36">
            <a:hlinkClick action="ppaction://hlinksldjump" r:id="rId4"/>
          </p:cNvPr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6"/>
          <p:cNvSpPr txBox="1"/>
          <p:nvPr/>
        </p:nvSpPr>
        <p:spPr>
          <a:xfrm>
            <a:off x="1645920" y="223532"/>
            <a:ext cx="33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개요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63" name="Google Shape;563;p36"/>
          <p:cNvSpPr txBox="1"/>
          <p:nvPr/>
        </p:nvSpPr>
        <p:spPr>
          <a:xfrm>
            <a:off x="1732680" y="547150"/>
            <a:ext cx="943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7"/>
          <p:cNvSpPr txBox="1"/>
          <p:nvPr/>
        </p:nvSpPr>
        <p:spPr>
          <a:xfrm>
            <a:off x="659000" y="1186750"/>
            <a:ext cx="771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Jua"/>
                <a:ea typeface="Jua"/>
                <a:cs typeface="Jua"/>
                <a:sym typeface="Jua"/>
              </a:rPr>
              <a:t>단국대학교 교내 카페 리스트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69" name="Google Shape;569;p37">
            <a:hlinkClick action="ppaction://hlinksldjump" r:id="rId3"/>
          </p:cNvPr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7"/>
          <p:cNvSpPr txBox="1"/>
          <p:nvPr/>
        </p:nvSpPr>
        <p:spPr>
          <a:xfrm>
            <a:off x="1645920" y="223532"/>
            <a:ext cx="33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개요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71" name="Google Shape;571;p37"/>
          <p:cNvSpPr txBox="1"/>
          <p:nvPr/>
        </p:nvSpPr>
        <p:spPr>
          <a:xfrm>
            <a:off x="1732680" y="547150"/>
            <a:ext cx="943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7"/>
          <p:cNvSpPr txBox="1"/>
          <p:nvPr/>
        </p:nvSpPr>
        <p:spPr>
          <a:xfrm>
            <a:off x="3096675" y="3474300"/>
            <a:ext cx="69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단국대학교 캠퍼스 사진 가져와서 카페 위치 표시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8"/>
          <p:cNvSpPr txBox="1"/>
          <p:nvPr/>
        </p:nvSpPr>
        <p:spPr>
          <a:xfrm>
            <a:off x="602750" y="1393025"/>
            <a:ext cx="7715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Jua"/>
                <a:ea typeface="Jua"/>
                <a:cs typeface="Jua"/>
                <a:sym typeface="Jua"/>
              </a:rPr>
              <a:t>학생들 시간표</a:t>
            </a:r>
            <a:endParaRPr sz="35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78" name="Google Shape;578;p38">
            <a:hlinkClick action="ppaction://hlinksldjump" r:id="rId3"/>
          </p:cNvPr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8"/>
          <p:cNvSpPr txBox="1"/>
          <p:nvPr/>
        </p:nvSpPr>
        <p:spPr>
          <a:xfrm>
            <a:off x="1645920" y="223532"/>
            <a:ext cx="33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개요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80" name="Google Shape;580;p38"/>
          <p:cNvSpPr txBox="1"/>
          <p:nvPr/>
        </p:nvSpPr>
        <p:spPr>
          <a:xfrm>
            <a:off x="1732680" y="547150"/>
            <a:ext cx="943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8"/>
          <p:cNvSpPr txBox="1"/>
          <p:nvPr/>
        </p:nvSpPr>
        <p:spPr>
          <a:xfrm>
            <a:off x="3882175" y="3821750"/>
            <a:ext cx="83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연강 시간표</a:t>
            </a:r>
            <a:endParaRPr/>
          </a:p>
        </p:txBody>
      </p:sp>
      <p:sp>
        <p:nvSpPr>
          <p:cNvPr id="582" name="Google Shape;582;p38"/>
          <p:cNvSpPr txBox="1"/>
          <p:nvPr/>
        </p:nvSpPr>
        <p:spPr>
          <a:xfrm>
            <a:off x="4456375" y="5075550"/>
            <a:ext cx="77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밑에서 ex. 3공 까지의 거리 지도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내, 벽, 테이블, 의자이(가) 표시된 사진&#10;&#10;자동 생성된 설명"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8" name="Google Shape;118;p15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개발 목적</a:t>
            </a:r>
            <a:endParaRPr b="1" sz="36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2719685" y="2568010"/>
            <a:ext cx="6329700" cy="172200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573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1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1645920" y="223532"/>
            <a:ext cx="33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개요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1732680" y="547150"/>
            <a:ext cx="943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8251249" y="5751926"/>
            <a:ext cx="34229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시간의 부족</a:t>
            </a:r>
            <a:endParaRPr b="1"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678342" y="5808872"/>
            <a:ext cx="342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단국대의 지리적 특성</a:t>
            </a:r>
            <a:endParaRPr b="1" sz="2000">
              <a:solidFill>
                <a:srgbClr val="454444"/>
              </a:solidFill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4627601" y="5808872"/>
            <a:ext cx="34230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선호 카페의 부제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32" name="Google Shape;132;p16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50" y="1894750"/>
            <a:ext cx="3632249" cy="469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>
            <a:hlinkClick action="ppaction://hlinksldjump"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688" y="1243862"/>
            <a:ext cx="4488825" cy="44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>
            <a:hlinkClick action="ppaction://hlinksldjump"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95850" y="1734088"/>
            <a:ext cx="3794525" cy="48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1732670" y="136882"/>
            <a:ext cx="33012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Insert Title Here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732670" y="547152"/>
            <a:ext cx="473719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54444"/>
                </a:solidFill>
              </a:rPr>
              <a:t>목표 및 필요성</a:t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7469901" y="1121487"/>
            <a:ext cx="2241629" cy="1205177"/>
          </a:xfrm>
          <a:custGeom>
            <a:rect b="b" l="l" r="r" t="t"/>
            <a:pathLst>
              <a:path extrusionOk="0" h="1205177" w="2241629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2480468" y="2826410"/>
            <a:ext cx="2169318" cy="1205177"/>
          </a:xfrm>
          <a:custGeom>
            <a:rect b="b" l="l" r="r" t="t"/>
            <a:pathLst>
              <a:path extrusionOk="0" h="1205177" w="2169318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17"/>
          <p:cNvGrpSpPr/>
          <p:nvPr/>
        </p:nvGrpSpPr>
        <p:grpSpPr>
          <a:xfrm>
            <a:off x="645693" y="2326664"/>
            <a:ext cx="3669550" cy="3694353"/>
            <a:chOff x="1131097" y="1121487"/>
            <a:chExt cx="3669550" cy="3694353"/>
          </a:xfrm>
        </p:grpSpPr>
        <p:sp>
          <p:nvSpPr>
            <p:cNvPr id="146" name="Google Shape;146;p17"/>
            <p:cNvSpPr/>
            <p:nvPr/>
          </p:nvSpPr>
          <p:spPr>
            <a:xfrm>
              <a:off x="1131097" y="2326664"/>
              <a:ext cx="1404489" cy="2489176"/>
            </a:xfrm>
            <a:prstGeom prst="triangle">
              <a:avLst>
                <a:gd fmla="val 50000" name="adj"/>
              </a:avLst>
            </a:prstGeom>
            <a:solidFill>
              <a:srgbClr val="D5C4C4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1743821" y="1121487"/>
              <a:ext cx="2320179" cy="3694353"/>
            </a:xfrm>
            <a:prstGeom prst="triangle">
              <a:avLst>
                <a:gd fmla="val 50000" name="adj"/>
              </a:avLst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3054771" y="3159760"/>
              <a:ext cx="1745876" cy="1656080"/>
            </a:xfrm>
            <a:prstGeom prst="triangle">
              <a:avLst>
                <a:gd fmla="val 50000" name="adj"/>
              </a:avLst>
            </a:prstGeom>
            <a:solidFill>
              <a:srgbClr val="EFDBC7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17"/>
          <p:cNvSpPr txBox="1"/>
          <p:nvPr/>
        </p:nvSpPr>
        <p:spPr>
          <a:xfrm>
            <a:off x="4800650" y="3511901"/>
            <a:ext cx="7125600" cy="2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Jua"/>
              <a:buChar char="●"/>
            </a:pPr>
            <a:r>
              <a:rPr lang="en-US" sz="18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이용자의 입장에서는 짧은 공강시간에 직접 내려갔다 오기 어려움이 있기에 소위 ‘커피 배달＇을 필요로 함 </a:t>
            </a:r>
            <a:endParaRPr sz="18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-342900" lvl="0" marL="457200" rtl="0" algn="l">
              <a:lnSpc>
                <a:spcPct val="236363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Jua"/>
              <a:buChar char="●"/>
            </a:pPr>
            <a:r>
              <a:rPr lang="en-US" sz="18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기존의 배달의 민족과 같은 어플의 이용은 시간적으로도, 비용적으로도 저렴하지 않다</a:t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4947870" y="2118485"/>
            <a:ext cx="6978300" cy="999600"/>
          </a:xfrm>
          <a:prstGeom prst="bracketPair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고객</a:t>
            </a:r>
            <a:endParaRPr sz="40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732670" y="136882"/>
            <a:ext cx="33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54444"/>
                </a:solidFill>
                <a:latin typeface="Arial"/>
                <a:ea typeface="Arial"/>
                <a:cs typeface="Arial"/>
                <a:sym typeface="Arial"/>
              </a:rPr>
              <a:t>Insert Title Here</a:t>
            </a:r>
            <a:endParaRPr sz="2000">
              <a:solidFill>
                <a:srgbClr val="45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732670" y="547152"/>
            <a:ext cx="473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454444"/>
                </a:solidFill>
              </a:rPr>
              <a:t>목표 및 필요성</a:t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7469901" y="1121487"/>
            <a:ext cx="2241629" cy="1205177"/>
          </a:xfrm>
          <a:custGeom>
            <a:rect b="b" l="l" r="r" t="t"/>
            <a:pathLst>
              <a:path extrusionOk="0" h="1205177" w="2241629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2480468" y="2826410"/>
            <a:ext cx="2169318" cy="1205177"/>
          </a:xfrm>
          <a:custGeom>
            <a:rect b="b" l="l" r="r" t="t"/>
            <a:pathLst>
              <a:path extrusionOk="0" h="1205177" w="2169318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39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18"/>
          <p:cNvGrpSpPr/>
          <p:nvPr/>
        </p:nvGrpSpPr>
        <p:grpSpPr>
          <a:xfrm flipH="1">
            <a:off x="8113293" y="2326664"/>
            <a:ext cx="3669674" cy="3694500"/>
            <a:chOff x="1131097" y="1121487"/>
            <a:chExt cx="3669674" cy="3694500"/>
          </a:xfrm>
        </p:grpSpPr>
        <p:sp>
          <p:nvSpPr>
            <p:cNvPr id="162" name="Google Shape;162;p18"/>
            <p:cNvSpPr/>
            <p:nvPr/>
          </p:nvSpPr>
          <p:spPr>
            <a:xfrm>
              <a:off x="1131097" y="2326664"/>
              <a:ext cx="1404600" cy="2489100"/>
            </a:xfrm>
            <a:prstGeom prst="triangle">
              <a:avLst>
                <a:gd fmla="val 50000" name="adj"/>
              </a:avLst>
            </a:prstGeom>
            <a:solidFill>
              <a:srgbClr val="D5C4C4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743821" y="1121487"/>
              <a:ext cx="2320200" cy="3694500"/>
            </a:xfrm>
            <a:prstGeom prst="triangle">
              <a:avLst>
                <a:gd fmla="val 50000" name="adj"/>
              </a:avLst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3054771" y="3159760"/>
              <a:ext cx="1746000" cy="1656000"/>
            </a:xfrm>
            <a:prstGeom prst="triangle">
              <a:avLst>
                <a:gd fmla="val 50000" name="adj"/>
              </a:avLst>
            </a:prstGeom>
            <a:solidFill>
              <a:srgbClr val="EFDBC7">
                <a:alpha val="8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18"/>
          <p:cNvSpPr txBox="1"/>
          <p:nvPr/>
        </p:nvSpPr>
        <p:spPr>
          <a:xfrm>
            <a:off x="619772" y="3998144"/>
            <a:ext cx="71256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l">
              <a:lnSpc>
                <a:spcPct val="236363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Jua"/>
              <a:buChar char="●"/>
            </a:pPr>
            <a:r>
              <a:rPr lang="en-US" sz="18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피커의 입장에서는 학교 ‘등반＇은 필수불가결한 목적이기에 올라가는 와중에 챙길 수 있는 소소한 리워드가 생기는 것</a:t>
            </a:r>
            <a:endParaRPr sz="18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693420" y="2194985"/>
            <a:ext cx="6978300" cy="999600"/>
          </a:xfrm>
          <a:prstGeom prst="bracketPair">
            <a:avLst/>
          </a:prstGeom>
          <a:noFill/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피커</a:t>
            </a:r>
            <a:endParaRPr sz="2000">
              <a:solidFill>
                <a:srgbClr val="55736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/>
        </p:nvSpPr>
        <p:spPr>
          <a:xfrm>
            <a:off x="7430700" y="6420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7F7F7F"/>
                </a:solidFill>
              </a:rPr>
              <a:t>제한 조건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25" y="2087375"/>
            <a:ext cx="5710402" cy="38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6991275" y="2178575"/>
            <a:ext cx="78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Jua"/>
                <a:ea typeface="Jua"/>
                <a:cs typeface="Jua"/>
                <a:sym typeface="Jua"/>
              </a:rPr>
              <a:t>단점 1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6991275" y="2703925"/>
            <a:ext cx="474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Jua"/>
                <a:ea typeface="Jua"/>
                <a:cs typeface="Jua"/>
                <a:sym typeface="Jua"/>
              </a:rPr>
              <a:t>유동인구가 한산한 시간대에는 서비스의 원활한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Jua"/>
                <a:ea typeface="Jua"/>
                <a:cs typeface="Jua"/>
                <a:sym typeface="Jua"/>
              </a:rPr>
              <a:t>이용에 제한이 있을 수 있다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6991275" y="4263175"/>
            <a:ext cx="257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Jua"/>
                <a:ea typeface="Jua"/>
                <a:cs typeface="Jua"/>
                <a:sym typeface="Jua"/>
              </a:rPr>
              <a:t>단점 2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6991275" y="4788525"/>
            <a:ext cx="474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Jua"/>
                <a:ea typeface="Jua"/>
                <a:cs typeface="Jua"/>
                <a:sym typeface="Jua"/>
              </a:rPr>
              <a:t>교내 학생들을 대상으로 하는 서비스이기 때문에 초반 광고 방식이 제한된다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25068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7420575" y="5357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7F7F7F"/>
                </a:solidFill>
              </a:rPr>
              <a:t>해결 방안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6991275" y="2178575"/>
            <a:ext cx="78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Jua"/>
                <a:ea typeface="Jua"/>
                <a:cs typeface="Jua"/>
                <a:sym typeface="Jua"/>
              </a:rPr>
              <a:t>단점 1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6991275" y="2703925"/>
            <a:ext cx="474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Jua"/>
                <a:ea typeface="Jua"/>
                <a:cs typeface="Jua"/>
                <a:sym typeface="Jua"/>
              </a:rPr>
              <a:t>해당 시간대에 리워드의 수준을 높임으로서 피커들에 참여를 독려할 수 있다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6991275" y="3501175"/>
            <a:ext cx="257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Jua"/>
                <a:ea typeface="Jua"/>
                <a:cs typeface="Jua"/>
                <a:sym typeface="Jua"/>
              </a:rPr>
              <a:t>단점 2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6991275" y="4026525"/>
            <a:ext cx="474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Jua"/>
                <a:ea typeface="Jua"/>
                <a:cs typeface="Jua"/>
                <a:sym typeface="Jua"/>
              </a:rPr>
              <a:t>교내 커뮤니티 어플인 에브리타임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Jua"/>
                <a:ea typeface="Jua"/>
                <a:cs typeface="Jua"/>
                <a:sym typeface="Jua"/>
              </a:rPr>
              <a:t>학생회와의 협력</a:t>
            </a:r>
            <a:endParaRPr sz="20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Jua"/>
                <a:ea typeface="Jua"/>
                <a:cs typeface="Jua"/>
                <a:sym typeface="Jua"/>
              </a:rPr>
              <a:t>학교 방송국(DKBS, DVOICE)를 통한 홍보</a:t>
            </a:r>
            <a:endParaRPr sz="2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6858000" y="5486400"/>
            <a:ext cx="39426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시스템이 아닌 </a:t>
            </a:r>
            <a:r>
              <a:rPr b="1" lang="en-US" sz="2000">
                <a:solidFill>
                  <a:srgbClr val="ED1B2F"/>
                </a:solidFill>
                <a:latin typeface="Jua"/>
                <a:ea typeface="Jua"/>
                <a:cs typeface="Jua"/>
                <a:sym typeface="Jua"/>
              </a:rPr>
              <a:t>사용자에</a:t>
            </a:r>
            <a:endParaRPr b="1" sz="2000">
              <a:solidFill>
                <a:srgbClr val="ED1B2F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D1B2F"/>
                </a:solidFill>
                <a:latin typeface="Jua"/>
                <a:ea typeface="Jua"/>
                <a:cs typeface="Jua"/>
                <a:sym typeface="Jua"/>
              </a:rPr>
              <a:t>의해 결정되는 서비스의 질</a:t>
            </a:r>
            <a:endParaRPr b="1" sz="2000">
              <a:solidFill>
                <a:srgbClr val="ED1B2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사람, 컵, 실내, 커피이(가) 표시된 사진&#10;&#10;자동 생성된 설명"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2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기능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